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6"/>
  </p:notesMasterIdLst>
  <p:handoutMasterIdLst>
    <p:handoutMasterId r:id="rId97"/>
  </p:handoutMasterIdLst>
  <p:sldIdLst>
    <p:sldId id="323" r:id="rId5"/>
    <p:sldId id="309" r:id="rId6"/>
    <p:sldId id="325" r:id="rId7"/>
    <p:sldId id="357" r:id="rId8"/>
    <p:sldId id="327" r:id="rId9"/>
    <p:sldId id="328" r:id="rId10"/>
    <p:sldId id="329" r:id="rId11"/>
    <p:sldId id="330" r:id="rId12"/>
    <p:sldId id="331" r:id="rId13"/>
    <p:sldId id="342" r:id="rId14"/>
    <p:sldId id="256" r:id="rId15"/>
    <p:sldId id="257" r:id="rId16"/>
    <p:sldId id="349" r:id="rId17"/>
    <p:sldId id="358" r:id="rId18"/>
    <p:sldId id="343" r:id="rId19"/>
    <p:sldId id="258" r:id="rId20"/>
    <p:sldId id="332" r:id="rId21"/>
    <p:sldId id="333" r:id="rId22"/>
    <p:sldId id="259" r:id="rId23"/>
    <p:sldId id="260" r:id="rId24"/>
    <p:sldId id="261" r:id="rId25"/>
    <p:sldId id="263" r:id="rId26"/>
    <p:sldId id="264" r:id="rId27"/>
    <p:sldId id="350" r:id="rId28"/>
    <p:sldId id="341" r:id="rId29"/>
    <p:sldId id="265" r:id="rId30"/>
    <p:sldId id="266" r:id="rId31"/>
    <p:sldId id="267" r:id="rId32"/>
    <p:sldId id="268" r:id="rId33"/>
    <p:sldId id="269" r:id="rId34"/>
    <p:sldId id="270"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53" r:id="rId55"/>
    <p:sldId id="308" r:id="rId56"/>
    <p:sldId id="278" r:id="rId57"/>
    <p:sldId id="283" r:id="rId58"/>
    <p:sldId id="284" r:id="rId59"/>
    <p:sldId id="285" r:id="rId60"/>
    <p:sldId id="286" r:id="rId61"/>
    <p:sldId id="287" r:id="rId62"/>
    <p:sldId id="288" r:id="rId63"/>
    <p:sldId id="289" r:id="rId64"/>
    <p:sldId id="290" r:id="rId65"/>
    <p:sldId id="354" r:id="rId66"/>
    <p:sldId id="346" r:id="rId67"/>
    <p:sldId id="310" r:id="rId68"/>
    <p:sldId id="291" r:id="rId69"/>
    <p:sldId id="292" r:id="rId70"/>
    <p:sldId id="316" r:id="rId71"/>
    <p:sldId id="293" r:id="rId72"/>
    <p:sldId id="314" r:id="rId73"/>
    <p:sldId id="315" r:id="rId74"/>
    <p:sldId id="312" r:id="rId75"/>
    <p:sldId id="313" r:id="rId76"/>
    <p:sldId id="294" r:id="rId77"/>
    <p:sldId id="295" r:id="rId78"/>
    <p:sldId id="296" r:id="rId79"/>
    <p:sldId id="297" r:id="rId80"/>
    <p:sldId id="355" r:id="rId81"/>
    <p:sldId id="348" r:id="rId82"/>
    <p:sldId id="317" r:id="rId83"/>
    <p:sldId id="318" r:id="rId84"/>
    <p:sldId id="298" r:id="rId85"/>
    <p:sldId id="299" r:id="rId86"/>
    <p:sldId id="319" r:id="rId87"/>
    <p:sldId id="320" r:id="rId88"/>
    <p:sldId id="321" r:id="rId89"/>
    <p:sldId id="300" r:id="rId90"/>
    <p:sldId id="322" r:id="rId91"/>
    <p:sldId id="301" r:id="rId92"/>
    <p:sldId id="356" r:id="rId93"/>
    <p:sldId id="347" r:id="rId94"/>
    <p:sldId id="340" r:id="rId95"/>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57"/>
            <p14:sldId id="327"/>
            <p14:sldId id="328"/>
            <p14:sldId id="329"/>
            <p14:sldId id="330"/>
            <p14:sldId id="331"/>
          </p14:sldIdLst>
        </p14:section>
        <p14:section name="Module 1: Getting Started" id="{434F00C6-D8EE-4E65-8EC1-FF4B740BE73A}">
          <p14:sldIdLst>
            <p14:sldId id="342"/>
            <p14:sldId id="256"/>
            <p14:sldId id="257"/>
            <p14:sldId id="349"/>
            <p14:sldId id="358"/>
            <p14:sldId id="343"/>
            <p14:sldId id="258"/>
            <p14:sldId id="332"/>
            <p14:sldId id="333"/>
            <p14:sldId id="259"/>
            <p14:sldId id="260"/>
            <p14:sldId id="261"/>
            <p14:sldId id="263"/>
            <p14:sldId id="264"/>
            <p14:sldId id="350"/>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53"/>
            <p14:sldId id="308"/>
            <p14:sldId id="278"/>
            <p14:sldId id="283"/>
            <p14:sldId id="284"/>
            <p14:sldId id="285"/>
            <p14:sldId id="286"/>
            <p14:sldId id="287"/>
            <p14:sldId id="288"/>
            <p14:sldId id="289"/>
            <p14:sldId id="290"/>
            <p14:sldId id="354"/>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E8CB3-6441-4814-AB05-7C05F919FC0B}" v="6" dt="2020-04-21T19:12:05.1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8" d="100"/>
          <a:sy n="98" d="100"/>
        </p:scale>
        <p:origin x="276"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198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ostello" userId="c2210d2756366838" providerId="LiveId" clId="{55A4DEB7-5838-406F-B792-B9BE440AEA12}"/>
    <pc:docChg chg="undo custSel addSld delSld modSld modSection">
      <pc:chgData name="Dan Costello" userId="c2210d2756366838" providerId="LiveId" clId="{55A4DEB7-5838-406F-B792-B9BE440AEA12}" dt="2020-04-21T19:11:33.130" v="404" actId="14100"/>
      <pc:docMkLst>
        <pc:docMk/>
      </pc:docMkLst>
      <pc:sldChg chg="addSp delSp modSp">
        <pc:chgData name="Dan Costello" userId="c2210d2756366838" providerId="LiveId" clId="{55A4DEB7-5838-406F-B792-B9BE440AEA12}" dt="2020-04-21T19:11:33.130" v="404" actId="14100"/>
        <pc:sldMkLst>
          <pc:docMk/>
          <pc:sldMk cId="2950058886" sldId="269"/>
        </pc:sldMkLst>
        <pc:spChg chg="add del">
          <ac:chgData name="Dan Costello" userId="c2210d2756366838" providerId="LiveId" clId="{55A4DEB7-5838-406F-B792-B9BE440AEA12}" dt="2020-04-21T19:10:59.746" v="400"/>
          <ac:spMkLst>
            <pc:docMk/>
            <pc:sldMk cId="2950058886" sldId="269"/>
            <ac:spMk id="2" creationId="{DDB9BB17-C835-460C-A910-C7F7114D06D4}"/>
          </ac:spMkLst>
        </pc:spChg>
        <pc:spChg chg="mod">
          <ac:chgData name="Dan Costello" userId="c2210d2756366838" providerId="LiveId" clId="{55A4DEB7-5838-406F-B792-B9BE440AEA12}" dt="2020-04-21T19:11:33.130" v="404" actId="14100"/>
          <ac:spMkLst>
            <pc:docMk/>
            <pc:sldMk cId="2950058886" sldId="269"/>
            <ac:spMk id="6" creationId="{00000000-0000-0000-0000-000000000000}"/>
          </ac:spMkLst>
        </pc:spChg>
      </pc:sldChg>
      <pc:sldChg chg="modSp">
        <pc:chgData name="Dan Costello" userId="c2210d2756366838" providerId="LiveId" clId="{55A4DEB7-5838-406F-B792-B9BE440AEA12}" dt="2020-04-21T17:35:28.456" v="8" actId="20577"/>
        <pc:sldMkLst>
          <pc:docMk/>
          <pc:sldMk cId="3753238411" sldId="323"/>
        </pc:sldMkLst>
        <pc:spChg chg="mod">
          <ac:chgData name="Dan Costello" userId="c2210d2756366838" providerId="LiveId" clId="{55A4DEB7-5838-406F-B792-B9BE440AEA12}" dt="2020-04-21T17:35:28.456" v="8" actId="20577"/>
          <ac:spMkLst>
            <pc:docMk/>
            <pc:sldMk cId="3753238411" sldId="323"/>
            <ac:spMk id="6146" creationId="{00000000-0000-0000-0000-000000000000}"/>
          </ac:spMkLst>
        </pc:spChg>
      </pc:sldChg>
      <pc:sldChg chg="del">
        <pc:chgData name="Dan Costello" userId="c2210d2756366838" providerId="LiveId" clId="{55A4DEB7-5838-406F-B792-B9BE440AEA12}" dt="2020-04-21T17:36:31.865" v="10" actId="47"/>
        <pc:sldMkLst>
          <pc:docMk/>
          <pc:sldMk cId="1988663151" sldId="326"/>
        </pc:sldMkLst>
      </pc:sldChg>
      <pc:sldChg chg="del">
        <pc:chgData name="Dan Costello" userId="c2210d2756366838" providerId="LiveId" clId="{55A4DEB7-5838-406F-B792-B9BE440AEA12}" dt="2020-04-21T17:56:15.646" v="378" actId="47"/>
        <pc:sldMkLst>
          <pc:docMk/>
          <pc:sldMk cId="3096452668" sldId="334"/>
        </pc:sldMkLst>
      </pc:sldChg>
      <pc:sldChg chg="modSp">
        <pc:chgData name="Dan Costello" userId="c2210d2756366838" providerId="LiveId" clId="{55A4DEB7-5838-406F-B792-B9BE440AEA12}" dt="2020-04-21T17:53:46.923" v="377" actId="14100"/>
        <pc:sldMkLst>
          <pc:docMk/>
          <pc:sldMk cId="2413269633" sldId="349"/>
        </pc:sldMkLst>
        <pc:spChg chg="mod">
          <ac:chgData name="Dan Costello" userId="c2210d2756366838" providerId="LiveId" clId="{55A4DEB7-5838-406F-B792-B9BE440AEA12}" dt="2020-04-21T17:53:46.923" v="377" actId="14100"/>
          <ac:spMkLst>
            <pc:docMk/>
            <pc:sldMk cId="2413269633" sldId="349"/>
            <ac:spMk id="3" creationId="{00000000-0000-0000-0000-000000000000}"/>
          </ac:spMkLst>
        </pc:spChg>
      </pc:sldChg>
      <pc:sldChg chg="add">
        <pc:chgData name="Dan Costello" userId="c2210d2756366838" providerId="LiveId" clId="{55A4DEB7-5838-406F-B792-B9BE440AEA12}" dt="2020-04-21T17:36:23.820" v="9"/>
        <pc:sldMkLst>
          <pc:docMk/>
          <pc:sldMk cId="837163678" sldId="357"/>
        </pc:sldMkLst>
      </pc:sldChg>
      <pc:sldChg chg="modSp add">
        <pc:chgData name="Dan Costello" userId="c2210d2756366838" providerId="LiveId" clId="{55A4DEB7-5838-406F-B792-B9BE440AEA12}" dt="2020-04-21T17:52:31.416" v="360" actId="20577"/>
        <pc:sldMkLst>
          <pc:docMk/>
          <pc:sldMk cId="3346981600" sldId="358"/>
        </pc:sldMkLst>
        <pc:spChg chg="mod">
          <ac:chgData name="Dan Costello" userId="c2210d2756366838" providerId="LiveId" clId="{55A4DEB7-5838-406F-B792-B9BE440AEA12}" dt="2020-04-21T17:46:38.742" v="59" actId="20577"/>
          <ac:spMkLst>
            <pc:docMk/>
            <pc:sldMk cId="3346981600" sldId="358"/>
            <ac:spMk id="2" creationId="{9FC2142D-D502-49A8-AC3F-A567A65217C3}"/>
          </ac:spMkLst>
        </pc:spChg>
        <pc:spChg chg="mod">
          <ac:chgData name="Dan Costello" userId="c2210d2756366838" providerId="LiveId" clId="{55A4DEB7-5838-406F-B792-B9BE440AEA12}" dt="2020-04-21T17:52:31.416" v="360" actId="20577"/>
          <ac:spMkLst>
            <pc:docMk/>
            <pc:sldMk cId="3346981600" sldId="358"/>
            <ac:spMk id="3" creationId="{655B7ED3-9761-42E3-A0B5-17215700C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4/21/2020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4/21/2020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4/21/2020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file:///c:\Splunk\var\lib\splunk\defaultdb\db"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33.png"/><Relationship Id="rId4" Type="http://schemas.openxmlformats.org/officeDocument/2006/relationships/image" Target="../media/image3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32.wmf"/></Relationships>
</file>

<file path=ppt/slides/_rels/slide51.xml.rels><?xml version="1.0" encoding="UTF-8" standalone="yes"?>
<Relationships xmlns="http://schemas.openxmlformats.org/package/2006/relationships"><Relationship Id="rId2" Type="http://schemas.openxmlformats.org/officeDocument/2006/relationships/hyperlink" Target="mailto:danc@onlc.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33.png"/><Relationship Id="rId4" Type="http://schemas.openxmlformats.org/officeDocument/2006/relationships/image" Target="../media/image3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79.wmf"/><Relationship Id="rId4" Type="http://schemas.openxmlformats.org/officeDocument/2006/relationships/image" Target="../media/image3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32.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Splunk</a:t>
            </a:r>
          </a:p>
        </p:txBody>
      </p:sp>
      <p:sp>
        <p:nvSpPr>
          <p:cNvPr id="3" name="Content Placeholder 2"/>
          <p:cNvSpPr>
            <a:spLocks noGrp="1"/>
          </p:cNvSpPr>
          <p:nvPr>
            <p:ph idx="1"/>
          </p:nvPr>
        </p:nvSpPr>
        <p:spPr>
          <a:xfrm>
            <a:off x="1097280" y="1371600"/>
            <a:ext cx="10058400" cy="4497494"/>
          </a:xfrm>
        </p:spPr>
        <p:txBody>
          <a:bodyPr/>
          <a:lstStyle/>
          <a:p>
            <a:r>
              <a:rPr lang="en-US" dirty="0"/>
              <a:t>Founded in 2003 by Michael Baum, Rob Das, and Eric Swan</a:t>
            </a:r>
          </a:p>
          <a:p>
            <a:r>
              <a:rPr lang="en-US" dirty="0"/>
              <a:t>Original product designed to ease and streamline log analysis (Operational Intelligence)</a:t>
            </a:r>
          </a:p>
          <a:p>
            <a:r>
              <a:rPr lang="en-US" dirty="0"/>
              <a:t>Now moving more generally into data analytics (Business Intelligence)</a:t>
            </a:r>
          </a:p>
          <a:p>
            <a:r>
              <a:rPr lang="en-US" dirty="0"/>
              <a:t>Name comes from </a:t>
            </a:r>
            <a:r>
              <a:rPr lang="en-US" i="1" dirty="0"/>
              <a:t>Spelunking</a:t>
            </a:r>
            <a:r>
              <a:rPr lang="en-US" dirty="0"/>
              <a:t>, i.e., cave exploring, which the founders felt was an apt analogy</a:t>
            </a:r>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142D-D502-49A8-AC3F-A567A65217C3}"/>
              </a:ext>
            </a:extLst>
          </p:cNvPr>
          <p:cNvSpPr>
            <a:spLocks noGrp="1"/>
          </p:cNvSpPr>
          <p:nvPr>
            <p:ph type="title"/>
          </p:nvPr>
        </p:nvSpPr>
        <p:spPr/>
        <p:txBody>
          <a:bodyPr/>
          <a:lstStyle/>
          <a:p>
            <a:r>
              <a:rPr lang="en-US" dirty="0"/>
              <a:t>Security Information and Event Management (SIEM)</a:t>
            </a:r>
          </a:p>
        </p:txBody>
      </p:sp>
      <p:sp>
        <p:nvSpPr>
          <p:cNvPr id="3" name="Content Placeholder 2">
            <a:extLst>
              <a:ext uri="{FF2B5EF4-FFF2-40B4-BE49-F238E27FC236}">
                <a16:creationId xmlns:a16="http://schemas.microsoft.com/office/drawing/2014/main" id="{655B7ED3-9761-42E3-A0B5-17215700CD41}"/>
              </a:ext>
            </a:extLst>
          </p:cNvPr>
          <p:cNvSpPr>
            <a:spLocks noGrp="1"/>
          </p:cNvSpPr>
          <p:nvPr>
            <p:ph idx="1"/>
          </p:nvPr>
        </p:nvSpPr>
        <p:spPr/>
        <p:txBody>
          <a:bodyPr/>
          <a:lstStyle/>
          <a:p>
            <a:r>
              <a:rPr lang="en-US" dirty="0"/>
              <a:t>Real-time (or close to it) analysis of security event data</a:t>
            </a:r>
          </a:p>
          <a:p>
            <a:r>
              <a:rPr lang="en-US" dirty="0"/>
              <a:t>Often includes alerting &amp; automated responses</a:t>
            </a:r>
          </a:p>
          <a:p>
            <a:r>
              <a:rPr lang="en-US" i="1" dirty="0"/>
              <a:t>Very</a:t>
            </a:r>
            <a:r>
              <a:rPr lang="en-US" dirty="0"/>
              <a:t> common application for Splunk</a:t>
            </a:r>
          </a:p>
          <a:p>
            <a:pPr lvl="1"/>
            <a:r>
              <a:rPr lang="en-US" dirty="0"/>
              <a:t>One of the top “leaders” in Gartner’s 2020 SIEM Magic Quadrant report</a:t>
            </a:r>
          </a:p>
          <a:p>
            <a:r>
              <a:rPr lang="en-US" dirty="0"/>
              <a:t>Competitors include IBM </a:t>
            </a:r>
            <a:r>
              <a:rPr lang="en-US" dirty="0" err="1"/>
              <a:t>QRadar</a:t>
            </a:r>
            <a:r>
              <a:rPr lang="en-US" dirty="0"/>
              <a:t>, </a:t>
            </a:r>
            <a:r>
              <a:rPr lang="en-US" dirty="0" err="1"/>
              <a:t>Exabeam</a:t>
            </a:r>
            <a:r>
              <a:rPr lang="en-US" dirty="0"/>
              <a:t>, </a:t>
            </a:r>
            <a:r>
              <a:rPr lang="en-US" dirty="0" err="1"/>
              <a:t>Securonix</a:t>
            </a:r>
            <a:endParaRPr lang="en-US" dirty="0"/>
          </a:p>
        </p:txBody>
      </p:sp>
    </p:spTree>
    <p:extLst>
      <p:ext uri="{BB962C8B-B14F-4D97-AF65-F5344CB8AC3E}">
        <p14:creationId xmlns:p14="http://schemas.microsoft.com/office/powerpoint/2010/main" val="334698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a:latin typeface="Courier New" panose="02070309020205020404" pitchFamily="49" charset="0"/>
                <a:cs typeface="Courier New" panose="02070309020205020404" pitchFamily="49" charset="0"/>
              </a:rPr>
              <a:t>$SPLUNK_HOME\bin\Splunk</a:t>
            </a:r>
          </a:p>
          <a:p>
            <a:pPr lvl="1"/>
            <a:r>
              <a:rPr lang="en-US" sz="2000" dirty="0">
                <a:latin typeface="Courier New" panose="02070309020205020404" pitchFamily="49" charset="0"/>
                <a:cs typeface="Courier New" panose="02070309020205020404" pitchFamily="49" charset="0"/>
              </a:rPr>
              <a:t>Start</a:t>
            </a:r>
          </a:p>
          <a:p>
            <a:pPr lvl="1"/>
            <a:r>
              <a:rPr lang="en-US" sz="2000" dirty="0">
                <a:latin typeface="Courier New" panose="02070309020205020404" pitchFamily="49" charset="0"/>
                <a:cs typeface="Courier New" panose="02070309020205020404" pitchFamily="49" charset="0"/>
              </a:rPr>
              <a:t>Stop</a:t>
            </a:r>
          </a:p>
          <a:p>
            <a:pPr lvl="1"/>
            <a:r>
              <a:rPr lang="en-US" sz="2000" dirty="0">
                <a:latin typeface="Courier New" panose="02070309020205020404" pitchFamily="49" charset="0"/>
                <a:cs typeface="Courier New" panose="02070309020205020404" pitchFamily="49" charset="0"/>
              </a:rPr>
              <a:t>Restart</a:t>
            </a:r>
          </a:p>
          <a:p>
            <a:pPr lvl="1"/>
            <a:r>
              <a:rPr lang="en-US" sz="2000" dirty="0">
                <a:latin typeface="Courier New" panose="02070309020205020404" pitchFamily="49" charset="0"/>
                <a:cs typeface="Courier New" panose="02070309020205020404" pitchFamily="49" charset="0"/>
              </a:rPr>
              <a:t>Help commands</a:t>
            </a:r>
          </a:p>
          <a:p>
            <a:pPr lvl="1"/>
            <a:r>
              <a:rPr lang="en-US" sz="2000" dirty="0">
                <a:latin typeface="Courier New" panose="02070309020205020404" pitchFamily="49" charset="0"/>
                <a:cs typeface="Courier New" panose="02070309020205020404" pitchFamily="49" charset="0"/>
              </a:rPr>
              <a:t>etc.</a:t>
            </a: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a:t>Splunk app you will create for this class</a:t>
            </a:r>
          </a:p>
          <a:p>
            <a:r>
              <a:rPr lang="en-US" dirty="0"/>
              <a:t>Uses a simulated web server log for a fictional travel company</a:t>
            </a:r>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After creating the initial app, you will create a simple dashboard to visualize some data</a:t>
            </a:r>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Bringing in Data</a:t>
            </a:r>
          </a:p>
        </p:txBody>
      </p:sp>
    </p:spTree>
    <p:extLst>
      <p:ext uri="{BB962C8B-B14F-4D97-AF65-F5344CB8AC3E}">
        <p14:creationId xmlns:p14="http://schemas.microsoft.com/office/powerpoint/2010/main" val="27082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Splunk was originally developed to parse machine logs, receive machine data streams, e.g., syslog</a:t>
            </a:r>
          </a:p>
          <a:p>
            <a:r>
              <a:rPr lang="en-US" dirty="0"/>
              <a:t>Has expanded to consume &amp; analyze other types of data, e.g., databases, spreadsheets, RESTful web services</a:t>
            </a:r>
          </a:p>
          <a:p>
            <a:pPr marL="0" indent="0">
              <a:buNone/>
            </a:pPr>
            <a:endParaRPr lang="en-US" dirty="0"/>
          </a:p>
        </p:txBody>
      </p:sp>
    </p:spTree>
    <p:extLst>
      <p:ext uri="{BB962C8B-B14F-4D97-AF65-F5344CB8AC3E}">
        <p14:creationId xmlns:p14="http://schemas.microsoft.com/office/powerpoint/2010/main" val="344898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 this context, “Big Data” refers to “large volumes of unstructured or </a:t>
            </a:r>
            <a:r>
              <a:rPr lang="en-US" dirty="0" err="1"/>
              <a:t>semistructured</a:t>
            </a:r>
            <a:r>
              <a:rPr lang="en-US" dirty="0"/>
              <a:t> data that needs to be explored”</a:t>
            </a:r>
          </a:p>
          <a:p>
            <a:r>
              <a:rPr lang="en-US" dirty="0"/>
              <a:t>Splunk is designed to easily and flexibly explore data of almost any type</a:t>
            </a:r>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Files</a:t>
            </a:r>
          </a:p>
          <a:p>
            <a:r>
              <a:rPr lang="en-US" dirty="0"/>
              <a:t>Databases</a:t>
            </a:r>
          </a:p>
          <a:p>
            <a:r>
              <a:rPr lang="en-US" dirty="0"/>
              <a:t>Web services</a:t>
            </a:r>
          </a:p>
          <a:p>
            <a:r>
              <a:rPr lang="en-US" dirty="0"/>
              <a:t>Scripts</a:t>
            </a:r>
          </a:p>
          <a:p>
            <a:r>
              <a:rPr lang="en-US" dirty="0"/>
              <a:t>etc.</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a:t>Indexes=where Splunk keeps its data</a:t>
            </a:r>
          </a:p>
          <a:p>
            <a:r>
              <a:rPr lang="en-US" dirty="0"/>
              <a:t>Can use default or create your own</a:t>
            </a:r>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066800"/>
            <a:ext cx="10058400" cy="4802294"/>
          </a:xfrm>
        </p:spPr>
        <p:txBody>
          <a:bodyPr/>
          <a:lstStyle/>
          <a:p>
            <a:r>
              <a:rPr lang="en-US" sz="2800" dirty="0"/>
              <a:t>Indexes are divided internally into age-designated directories called </a:t>
            </a:r>
            <a:r>
              <a:rPr lang="en-US" sz="2800" i="1" dirty="0"/>
              <a:t>buckets</a:t>
            </a:r>
            <a:endParaRPr lang="en-US" sz="2800" dirty="0"/>
          </a:p>
          <a:p>
            <a:pPr lvl="1"/>
            <a:r>
              <a:rPr lang="en-US" sz="2400" dirty="0"/>
              <a:t>Hot (</a:t>
            </a:r>
            <a:r>
              <a:rPr lang="en-US" sz="2400" dirty="0" err="1">
                <a:latin typeface="Courier New" panose="02070309020205020404" pitchFamily="49" charset="0"/>
                <a:cs typeface="Courier New" panose="02070309020205020404" pitchFamily="49" charset="0"/>
              </a:rPr>
              <a:t>hotPath</a:t>
            </a:r>
            <a:r>
              <a:rPr lang="en-US" sz="2400" dirty="0"/>
              <a:t>): Newly indexed, open for writing</a:t>
            </a:r>
          </a:p>
          <a:p>
            <a:pPr lvl="1"/>
            <a:r>
              <a:rPr lang="en-US" sz="2400" dirty="0"/>
              <a:t>Warm (</a:t>
            </a:r>
            <a:r>
              <a:rPr lang="en-US" sz="2400" dirty="0" err="1">
                <a:latin typeface="Courier New" panose="02070309020205020404" pitchFamily="49" charset="0"/>
                <a:cs typeface="Courier New" panose="02070309020205020404" pitchFamily="49" charset="0"/>
              </a:rPr>
              <a:t>warmPath</a:t>
            </a:r>
            <a:r>
              <a:rPr lang="en-US" sz="2400" dirty="0"/>
              <a:t>): Rolled from hot, no active writing</a:t>
            </a:r>
          </a:p>
          <a:p>
            <a:pPr lvl="1"/>
            <a:r>
              <a:rPr lang="en-US" sz="2400" dirty="0"/>
              <a:t>Cold (</a:t>
            </a:r>
            <a:r>
              <a:rPr lang="en-US" sz="2400" dirty="0" err="1">
                <a:latin typeface="Courier New" panose="02070309020205020404" pitchFamily="49" charset="0"/>
                <a:cs typeface="Courier New" panose="02070309020205020404" pitchFamily="49" charset="0"/>
              </a:rPr>
              <a:t>coldPath</a:t>
            </a:r>
            <a:r>
              <a:rPr lang="en-US" sz="2400" dirty="0"/>
              <a:t>): Rolled from warm</a:t>
            </a:r>
          </a:p>
          <a:p>
            <a:pPr lvl="1"/>
            <a:r>
              <a:rPr lang="en-US" sz="2400" dirty="0"/>
              <a:t>Frozen (</a:t>
            </a:r>
            <a:r>
              <a:rPr lang="en-US" sz="2400" dirty="0" err="1">
                <a:latin typeface="Courier New" panose="02070309020205020404" pitchFamily="49" charset="0"/>
                <a:cs typeface="Courier New" panose="02070309020205020404" pitchFamily="49" charset="0"/>
              </a:rPr>
              <a:t>frozenPath</a:t>
            </a:r>
            <a:r>
              <a:rPr lang="en-US" sz="2400" dirty="0"/>
              <a:t>): Rolled from cold and archived</a:t>
            </a:r>
          </a:p>
          <a:p>
            <a:pPr lvl="1"/>
            <a:r>
              <a:rPr lang="en-US" sz="2400" dirty="0"/>
              <a:t>Thawed (</a:t>
            </a:r>
            <a:r>
              <a:rPr lang="en-US" sz="2400" dirty="0" err="1">
                <a:latin typeface="Courier New" panose="02070309020205020404" pitchFamily="49" charset="0"/>
                <a:cs typeface="Courier New" panose="02070309020205020404" pitchFamily="49" charset="0"/>
              </a:rPr>
              <a:t>thawedPath</a:t>
            </a:r>
            <a:r>
              <a:rPr lang="en-US" sz="2400" dirty="0"/>
              <a:t>): Restored from archive</a:t>
            </a:r>
          </a:p>
          <a:p>
            <a:r>
              <a:rPr lang="en-US" sz="2800" dirty="0"/>
              <a:t>Default location:  </a:t>
            </a:r>
            <a:r>
              <a:rPr lang="en-US" sz="2800" dirty="0">
                <a:hlinkClick r:id="rId2" action="ppaction://hlinkfile"/>
              </a:rPr>
              <a:t>$SPLUNK_HOME/var/lib/</a:t>
            </a:r>
            <a:r>
              <a:rPr lang="en-US" sz="2800" dirty="0" err="1">
                <a:hlinkClick r:id="rId2" action="ppaction://hlinkfile"/>
              </a:rPr>
              <a:t>splunk</a:t>
            </a:r>
            <a:r>
              <a:rPr lang="en-US" sz="2800" dirty="0">
                <a:hlinkClick r:id="rId2" action="ppaction://hlinkfile"/>
              </a:rPr>
              <a:t>/</a:t>
            </a:r>
            <a:r>
              <a:rPr lang="en-US" sz="2800" dirty="0" err="1">
                <a:hlinkClick r:id="rId2" action="ppaction://hlinkfile"/>
              </a:rPr>
              <a:t>defaultdb</a:t>
            </a:r>
            <a:r>
              <a:rPr lang="en-US" sz="2800" dirty="0">
                <a:hlinkClick r:id="rId2" action="ppaction://hlinkfile"/>
              </a:rPr>
              <a:t>/</a:t>
            </a:r>
            <a:r>
              <a:rPr lang="en-US" sz="2800" dirty="0" err="1">
                <a:hlinkClick r:id="rId2" action="ppaction://hlinkfile"/>
              </a:rPr>
              <a:t>db</a:t>
            </a:r>
            <a:endParaRPr lang="en-US" sz="2800" dirty="0"/>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input</a:t>
            </a:r>
          </a:p>
          <a:p>
            <a:r>
              <a:rPr lang="en-US" dirty="0"/>
              <a:t>Helps differentiate records in search results</a:t>
            </a:r>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6"/>
              </a:rPr>
              <a:t>https://bit.ly/ONLCXSPLK1</a:t>
            </a:r>
            <a:endParaRPr lang="en-US" altLang="en-US" dirty="0"/>
          </a:p>
        </p:txBody>
      </p:sp>
    </p:spTree>
    <p:extLst>
      <p:ext uri="{BB962C8B-B14F-4D97-AF65-F5344CB8AC3E}">
        <p14:creationId xmlns:p14="http://schemas.microsoft.com/office/powerpoint/2010/main" val="1522218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Housekeeping</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 10:00-16:45</a:t>
            </a:r>
          </a:p>
          <a:p>
            <a:pPr>
              <a:spcBef>
                <a:spcPts val="0"/>
              </a:spcBef>
              <a:spcAft>
                <a:spcPts val="600"/>
              </a:spcAft>
            </a:pPr>
            <a:r>
              <a:rPr lang="en-US" sz="2000" dirty="0"/>
              <a:t>A.M./P.M. Breaks: 15 min.</a:t>
            </a:r>
          </a:p>
          <a:p>
            <a:pPr>
              <a:spcBef>
                <a:spcPts val="0"/>
              </a:spcBef>
              <a:spcAft>
                <a:spcPts val="600"/>
              </a:spcAft>
            </a:pPr>
            <a:r>
              <a:rPr lang="en-US" sz="2000" dirty="0"/>
              <a:t>Lunch Break: 1 hr.</a:t>
            </a:r>
          </a:p>
          <a:p>
            <a:pPr>
              <a:spcBef>
                <a:spcPts val="0"/>
              </a:spcBef>
              <a:spcAft>
                <a:spcPts val="600"/>
              </a:spcAft>
            </a:pPr>
            <a:r>
              <a:rPr lang="en-US" sz="2000" dirty="0"/>
              <a:t>ONLC </a:t>
            </a:r>
            <a:r>
              <a:rPr lang="en-US" sz="2000" dirty="0" err="1"/>
              <a:t>Wifi</a:t>
            </a:r>
            <a:r>
              <a:rPr lang="en-US" sz="2000" dirty="0"/>
              <a:t> access code (if present): 0123456789</a:t>
            </a:r>
          </a:p>
          <a:p>
            <a:pPr>
              <a:spcBef>
                <a:spcPts val="0"/>
              </a:spcBef>
              <a:spcAft>
                <a:spcPts val="600"/>
              </a:spcAft>
            </a:pPr>
            <a:r>
              <a:rPr lang="en-US" sz="2000" dirty="0"/>
              <a:t>If you need anything, </a:t>
            </a:r>
            <a:r>
              <a:rPr lang="en-US" sz="2000" i="1" dirty="0"/>
              <a:t>please</a:t>
            </a:r>
            <a:r>
              <a:rPr lang="en-US" sz="2000" dirty="0"/>
              <a:t> let us know!</a:t>
            </a:r>
          </a:p>
          <a:p>
            <a:endParaRPr lang="en-CA" sz="2400" dirty="0"/>
          </a:p>
          <a:p>
            <a:endParaRPr lang="en-US" sz="2400" dirty="0"/>
          </a:p>
        </p:txBody>
      </p:sp>
      <p:grpSp>
        <p:nvGrpSpPr>
          <p:cNvPr id="4" name="Group 3"/>
          <p:cNvGrpSpPr/>
          <p:nvPr/>
        </p:nvGrpSpPr>
        <p:grpSpPr>
          <a:xfrm>
            <a:off x="7924800" y="1371600"/>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83716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a:t>Filters can be simple, e.g.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=200</a:t>
            </a:r>
          </a:p>
          <a:p>
            <a:r>
              <a:rPr lang="en-US" dirty="0"/>
              <a:t> …or more complicated, e.g. </a:t>
            </a:r>
            <a:r>
              <a:rPr lang="en-US" dirty="0">
                <a:latin typeface="Courier New" panose="02070309020205020404" pitchFamily="49" charset="0"/>
                <a:cs typeface="Courier New" panose="02070309020205020404" pitchFamily="49" charset="0"/>
              </a:rPr>
              <a:t>index=main (/booking OR /destinations) AND 200</a:t>
            </a:r>
          </a:p>
          <a:p>
            <a:r>
              <a:rPr lang="en-US" dirty="0">
                <a:cs typeface="Courier New" panose="02070309020205020404" pitchFamily="49" charset="0"/>
              </a:rPr>
              <a:t>Can use wildcards (*) and functions (e.g. regex)</a:t>
            </a: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LID8192" altLang="en-US" sz="1200" b="0" i="0" u="none" strike="noStrike" cap="none" normalizeH="0" baseline="0" dirty="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5"/>
              </a:rPr>
              <a:t>https://bit.ly/ONLCXSPLK1</a:t>
            </a:r>
            <a:endParaRPr lang="en-US" altLang="en-US" dirty="0"/>
          </a:p>
        </p:txBody>
      </p:sp>
    </p:spTree>
    <p:extLst>
      <p:ext uri="{BB962C8B-B14F-4D97-AF65-F5344CB8AC3E}">
        <p14:creationId xmlns:p14="http://schemas.microsoft.com/office/powerpoint/2010/main" val="3780434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
        <p:nvSpPr>
          <p:cNvPr id="3"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4"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2"/>
              </a:rPr>
              <a:t>danc@onlc.com</a:t>
            </a:r>
            <a:endParaRPr lang="en-US" altLang="en-US"/>
          </a:p>
          <a:p>
            <a:r>
              <a:rPr lang="en-US" altLang="en-US"/>
              <a:t>Dan’s cell #: (413) 455-0856</a:t>
            </a:r>
          </a:p>
        </p:txBody>
      </p:sp>
      <p:sp>
        <p:nvSpPr>
          <p:cNvPr id="5" name="WordArt 3"/>
          <p:cNvSpPr>
            <a:spLocks noChangeArrowheads="1" noChangeShapeType="1" noTextEdit="1"/>
          </p:cNvSpPr>
          <p:nvPr/>
        </p:nvSpPr>
        <p:spPr bwMode="auto">
          <a:xfrm>
            <a:off x="509587" y="203200"/>
            <a:ext cx="9257867"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Good Morning</a:t>
            </a:r>
          </a:p>
        </p:txBody>
      </p:sp>
      <p:sp>
        <p:nvSpPr>
          <p:cNvPr id="6" name="WordArt 7"/>
          <p:cNvSpPr>
            <a:spLocks noChangeArrowheads="1" noChangeShapeType="1" noTextEdit="1"/>
          </p:cNvSpPr>
          <p:nvPr/>
        </p:nvSpPr>
        <p:spPr bwMode="auto">
          <a:xfrm>
            <a:off x="10008120" y="1143000"/>
            <a:ext cx="1543050" cy="2439988"/>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We will</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start at</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10:00 EST</a:t>
            </a:r>
          </a:p>
        </p:txBody>
      </p:sp>
    </p:spTree>
    <p:extLst>
      <p:ext uri="{BB962C8B-B14F-4D97-AF65-F5344CB8AC3E}">
        <p14:creationId xmlns:p14="http://schemas.microsoft.com/office/powerpoint/2010/main" val="4106926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a:t>Creating event types and tags</a:t>
            </a:r>
          </a:p>
          <a:p>
            <a:r>
              <a:rPr lang="en-US" dirty="0"/>
              <a:t>Creating and saving reports</a:t>
            </a:r>
          </a:p>
          <a:p>
            <a:r>
              <a:rPr lang="en-US" dirty="0"/>
              <a:t>Getting alerts when conditions change</a:t>
            </a:r>
          </a:p>
          <a:p>
            <a:r>
              <a:rPr lang="en-US" dirty="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a:t>Event type = Label based on characteristics of the data </a:t>
            </a:r>
          </a:p>
          <a:p>
            <a:r>
              <a:rPr lang="en-US" dirty="0"/>
              <a:t>E.g. An event type called “Server Error” for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=50*</a:t>
            </a: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a:t>Allow you to further categorize your data</a:t>
            </a:r>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E.g. convert codes to recognizable labels</a:t>
            </a:r>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Report=stored searches and visualizations of the results</a:t>
            </a:r>
          </a:p>
          <a:p>
            <a:r>
              <a:rPr lang="en-US" dirty="0"/>
              <a:t>Can be run ad-hoc or on a schedule</a:t>
            </a:r>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Allow automatic notification of specific conditions or events </a:t>
            </a:r>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Parts of reports can be pre-summarized to allow faster retrieval later</a:t>
            </a:r>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endParaRPr lang="en-SE" sz="1200" dirty="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SE" sz="1200" dirty="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45</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.M. Break: 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0-1</a:t>
            </a: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6"/>
              </a:rPr>
              <a:t>https://bit.ly/ONLCXSPLK1</a:t>
            </a:r>
            <a:endParaRPr lang="en-US" altLang="en-US" dirty="0"/>
          </a:p>
        </p:txBody>
      </p:sp>
    </p:spTree>
    <p:extLst>
      <p:ext uri="{BB962C8B-B14F-4D97-AF65-F5344CB8AC3E}">
        <p14:creationId xmlns:p14="http://schemas.microsoft.com/office/powerpoint/2010/main" val="569432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a:t>Creating effective dashboards</a:t>
            </a:r>
          </a:p>
          <a:p>
            <a:r>
              <a:rPr lang="en-US" dirty="0"/>
              <a:t>Types of dashboards</a:t>
            </a:r>
          </a:p>
          <a:p>
            <a:r>
              <a:rPr lang="en-US" dirty="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
        <p:nvSpPr>
          <p:cNvPr id="7"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12:45-13:45</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13:45-15:00</a:t>
            </a:r>
          </a:p>
          <a:p>
            <a:pPr algn="ctr"/>
            <a:r>
              <a:rPr lang="LID8192"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15:00-15:15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5539" y="-11112"/>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110" y="4342607"/>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a:t>Supplemental notes at:</a:t>
            </a:r>
          </a:p>
          <a:p>
            <a:r>
              <a:rPr lang="en-US" altLang="en-US" dirty="0">
                <a:hlinkClick r:id="rId7"/>
              </a:rPr>
              <a:t>https://bit.ly/ONLCXSPLK1</a:t>
            </a:r>
            <a:endParaRPr lang="en-US" altLang="en-US" dirty="0"/>
          </a:p>
        </p:txBody>
      </p:sp>
    </p:spTree>
    <p:extLst>
      <p:ext uri="{BB962C8B-B14F-4D97-AF65-F5344CB8AC3E}">
        <p14:creationId xmlns:p14="http://schemas.microsoft.com/office/powerpoint/2010/main" val="253464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509588" y="203200"/>
            <a:ext cx="7237412"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Thank You</a:t>
            </a:r>
          </a:p>
        </p:txBody>
      </p:sp>
      <p:sp>
        <p:nvSpPr>
          <p:cNvPr id="10" name="WordArt 6"/>
          <p:cNvSpPr>
            <a:spLocks noChangeArrowheads="1" noChangeShapeType="1" noTextEdit="1"/>
          </p:cNvSpPr>
          <p:nvPr/>
        </p:nvSpPr>
        <p:spPr bwMode="auto">
          <a:xfrm>
            <a:off x="8741814" y="4143376"/>
            <a:ext cx="2628900" cy="2360613"/>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dirty="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week!</a:t>
            </a:r>
          </a:p>
        </p:txBody>
      </p:sp>
      <p:sp>
        <p:nvSpPr>
          <p:cNvPr id="11" name="Rectangle 7"/>
          <p:cNvSpPr>
            <a:spLocks noChangeArrowheads="1"/>
          </p:cNvSpPr>
          <p:nvPr/>
        </p:nvSpPr>
        <p:spPr bwMode="auto">
          <a:xfrm>
            <a:off x="577850" y="3862389"/>
            <a:ext cx="3289300" cy="434975"/>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www.onlc.com/eval</a:t>
            </a:r>
          </a:p>
        </p:txBody>
      </p:sp>
      <p:pic>
        <p:nvPicPr>
          <p:cNvPr id="12"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028" y="1155701"/>
            <a:ext cx="187483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309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33413</TotalTime>
  <Words>3922</Words>
  <Application>Microsoft Office PowerPoint</Application>
  <PresentationFormat>Widescreen</PresentationFormat>
  <Paragraphs>618</Paragraphs>
  <Slides>91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Housekeeping</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Security Information and Event Management (SIEM)</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201</cp:revision>
  <cp:lastPrinted>2016-11-17T13:26:17Z</cp:lastPrinted>
  <dcterms:created xsi:type="dcterms:W3CDTF">2018-12-12T15:57:24Z</dcterms:created>
  <dcterms:modified xsi:type="dcterms:W3CDTF">2020-04-21T19:12:07Z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